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AI-Powered FDA Document Intelligence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RAG (Retrieval Augmented Generation) for Smarter Compliance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Prepared by: Mohit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39485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Ready to Transform Your Compliance Operations?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0902" y="2346246"/>
            <a:ext cx="7594997" cy="1049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intelligent document analysis that saves time, reduces risk, and empowers your compliance team with instant access to critical regulatory information.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60902" y="3638431"/>
            <a:ext cx="3689509" cy="1617107"/>
          </a:xfrm>
          <a:prstGeom prst="roundRect">
            <a:avLst>
              <a:gd name="adj" fmla="val 2053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6482120" y="385964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Immediate ROI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82120" y="4334708"/>
            <a:ext cx="3247073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 measurable time savings from day one of deployment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271" y="3638431"/>
            <a:ext cx="3689628" cy="1617107"/>
          </a:xfrm>
          <a:prstGeom prst="roundRect">
            <a:avLst>
              <a:gd name="adj" fmla="val 2053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10387489" y="385964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Risk Mitigation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87489" y="4334708"/>
            <a:ext cx="3247192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Never miss critical regulatory observations again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60902" y="5471398"/>
            <a:ext cx="7594997" cy="1267301"/>
          </a:xfrm>
          <a:prstGeom prst="roundRect">
            <a:avLst>
              <a:gd name="adj" fmla="val 2619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482120" y="569261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Future-Ready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482120" y="6167676"/>
            <a:ext cx="715256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architecture grows with your compliance needs</a:t>
            </a:r>
            <a:endParaRPr lang="en-US" sz="17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02" y="6981468"/>
            <a:ext cx="2169200" cy="608528"/>
          </a:xfrm>
          <a:prstGeom prst="rect">
            <a:avLst/>
          </a:prstGeom>
        </p:spPr>
      </p:pic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10" y="6981468"/>
            <a:ext cx="1573411" cy="6085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40769" y="1181457"/>
            <a:ext cx="1213723" cy="237292"/>
          </a:xfrm>
          <a:prstGeom prst="roundRect">
            <a:avLst>
              <a:gd name="adj" fmla="val 7292"/>
            </a:avLst>
          </a:prstGeom>
          <a:solidFill>
            <a:srgbClr val="4D1F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427208" y="1242417"/>
            <a:ext cx="115253" cy="1152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00087" y="1224677"/>
            <a:ext cx="867966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STATE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340769" y="1455301"/>
            <a:ext cx="6995041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Compliance Documentation Challenge</a:t>
            </a:r>
            <a:endParaRPr lang="en-US" sz="2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769" y="2146459"/>
            <a:ext cx="4798576" cy="47985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8675" y="2125742"/>
            <a:ext cx="4798576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Regulatory teams face mounting pressure managing vast volumes of FDA documentation. Manual processes create bottlenecks that compromise efficiency and increase risk exposure.</a:t>
            </a:r>
            <a:endParaRPr lang="en-US" sz="1100" dirty="0"/>
          </a:p>
        </p:txBody>
      </p:sp>
      <p:sp>
        <p:nvSpPr>
          <p:cNvPr id="8" name="Shape 4"/>
          <p:cNvSpPr/>
          <p:nvPr/>
        </p:nvSpPr>
        <p:spPr>
          <a:xfrm>
            <a:off x="7498675" y="2794635"/>
            <a:ext cx="4798576" cy="824270"/>
          </a:xfrm>
          <a:prstGeom prst="roundRect">
            <a:avLst>
              <a:gd name="adj" fmla="val 8875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7483435" y="2794635"/>
            <a:ext cx="60960" cy="824270"/>
          </a:xfrm>
          <a:prstGeom prst="roundRect">
            <a:avLst>
              <a:gd name="adj" fmla="val 35479"/>
            </a:avLst>
          </a:prstGeom>
          <a:solidFill>
            <a:srgbClr val="FFBC8F"/>
          </a:solidFill>
          <a:ln/>
        </p:spPr>
      </p:sp>
      <p:sp>
        <p:nvSpPr>
          <p:cNvPr id="10" name="Text 6"/>
          <p:cNvSpPr/>
          <p:nvPr/>
        </p:nvSpPr>
        <p:spPr>
          <a:xfrm>
            <a:off x="7703820" y="2954060"/>
            <a:ext cx="180224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Volume Overload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703820" y="3270885"/>
            <a:ext cx="4434007" cy="188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Hundreds of FDA PDF reports require systematic review and analysis</a:t>
            </a:r>
            <a:endParaRPr lang="en-US" sz="1100" dirty="0"/>
          </a:p>
        </p:txBody>
      </p:sp>
      <p:sp>
        <p:nvSpPr>
          <p:cNvPr id="12" name="Shape 8"/>
          <p:cNvSpPr/>
          <p:nvPr/>
        </p:nvSpPr>
        <p:spPr>
          <a:xfrm>
            <a:off x="7498675" y="3710464"/>
            <a:ext cx="4798576" cy="824270"/>
          </a:xfrm>
          <a:prstGeom prst="roundRect">
            <a:avLst>
              <a:gd name="adj" fmla="val 8875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7483435" y="3710464"/>
            <a:ext cx="60960" cy="824270"/>
          </a:xfrm>
          <a:prstGeom prst="roundRect">
            <a:avLst>
              <a:gd name="adj" fmla="val 35479"/>
            </a:avLst>
          </a:prstGeom>
          <a:solidFill>
            <a:srgbClr val="FFBC8F"/>
          </a:solidFill>
          <a:ln/>
        </p:spPr>
      </p:sp>
      <p:sp>
        <p:nvSpPr>
          <p:cNvPr id="14" name="Text 10"/>
          <p:cNvSpPr/>
          <p:nvPr/>
        </p:nvSpPr>
        <p:spPr>
          <a:xfrm>
            <a:off x="7703820" y="3869888"/>
            <a:ext cx="2057757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Time-Intensive Searches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703820" y="4186714"/>
            <a:ext cx="4434007" cy="188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document searches consume hours of valuable expert time</a:t>
            </a:r>
            <a:endParaRPr lang="en-US" sz="1100" dirty="0"/>
          </a:p>
        </p:txBody>
      </p:sp>
      <p:sp>
        <p:nvSpPr>
          <p:cNvPr id="16" name="Shape 12"/>
          <p:cNvSpPr/>
          <p:nvPr/>
        </p:nvSpPr>
        <p:spPr>
          <a:xfrm>
            <a:off x="7498675" y="4626293"/>
            <a:ext cx="4798576" cy="824270"/>
          </a:xfrm>
          <a:prstGeom prst="roundRect">
            <a:avLst>
              <a:gd name="adj" fmla="val 8875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7483435" y="4626293"/>
            <a:ext cx="60960" cy="824270"/>
          </a:xfrm>
          <a:prstGeom prst="roundRect">
            <a:avLst>
              <a:gd name="adj" fmla="val 35479"/>
            </a:avLst>
          </a:prstGeom>
          <a:solidFill>
            <a:srgbClr val="FFBC8F"/>
          </a:solidFill>
          <a:ln/>
        </p:spPr>
      </p:sp>
      <p:sp>
        <p:nvSpPr>
          <p:cNvPr id="18" name="Text 14"/>
          <p:cNvSpPr/>
          <p:nvPr/>
        </p:nvSpPr>
        <p:spPr>
          <a:xfrm>
            <a:off x="7703820" y="4785717"/>
            <a:ext cx="180224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Tracking Complexity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7703820" y="5102543"/>
            <a:ext cx="4434007" cy="188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Observations and CAPA management lack centralised oversight</a:t>
            </a:r>
            <a:endParaRPr lang="en-US" sz="1100" dirty="0"/>
          </a:p>
        </p:txBody>
      </p:sp>
      <p:sp>
        <p:nvSpPr>
          <p:cNvPr id="20" name="Shape 16"/>
          <p:cNvSpPr/>
          <p:nvPr/>
        </p:nvSpPr>
        <p:spPr>
          <a:xfrm>
            <a:off x="7498675" y="5542121"/>
            <a:ext cx="4798576" cy="1012865"/>
          </a:xfrm>
          <a:prstGeom prst="roundRect">
            <a:avLst>
              <a:gd name="adj" fmla="val 7222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7483435" y="5542121"/>
            <a:ext cx="60960" cy="1012865"/>
          </a:xfrm>
          <a:prstGeom prst="roundRect">
            <a:avLst>
              <a:gd name="adj" fmla="val 35479"/>
            </a:avLst>
          </a:prstGeom>
          <a:solidFill>
            <a:srgbClr val="FFBC8F"/>
          </a:solidFill>
          <a:ln/>
        </p:spPr>
      </p:sp>
      <p:sp>
        <p:nvSpPr>
          <p:cNvPr id="22" name="Text 18"/>
          <p:cNvSpPr/>
          <p:nvPr/>
        </p:nvSpPr>
        <p:spPr>
          <a:xfrm>
            <a:off x="7703820" y="5701546"/>
            <a:ext cx="180224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Critical Risk</a:t>
            </a:r>
            <a:endParaRPr lang="en-US" sz="1400" dirty="0"/>
          </a:p>
        </p:txBody>
      </p:sp>
      <p:sp>
        <p:nvSpPr>
          <p:cNvPr id="23" name="Text 19"/>
          <p:cNvSpPr/>
          <p:nvPr/>
        </p:nvSpPr>
        <p:spPr>
          <a:xfrm>
            <a:off x="7703820" y="6018371"/>
            <a:ext cx="4434007" cy="377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compliance issues can be overlooked in document review processes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3899" y="998101"/>
            <a:ext cx="1257895" cy="370165"/>
          </a:xfrm>
          <a:prstGeom prst="roundRect">
            <a:avLst>
              <a:gd name="adj" fmla="val 6612"/>
            </a:avLst>
          </a:prstGeom>
          <a:solidFill>
            <a:srgbClr val="4D1F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176" y="1101566"/>
            <a:ext cx="163116" cy="163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0849" y="1059180"/>
            <a:ext cx="76866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713899" y="1441609"/>
            <a:ext cx="7716202" cy="127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Transforming Document Intelligence</a:t>
            </a:r>
            <a:endParaRPr lang="en-US" sz="4000" dirty="0"/>
          </a:p>
        </p:txBody>
      </p:sp>
      <p:sp>
        <p:nvSpPr>
          <p:cNvPr id="7" name="Text 3"/>
          <p:cNvSpPr/>
          <p:nvPr/>
        </p:nvSpPr>
        <p:spPr>
          <a:xfrm>
            <a:off x="713899" y="2991326"/>
            <a:ext cx="7716202" cy="619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intelligent system eliminates manual bottlenecks whilst delivering precise, verified answers from your regulatory documentation in seconds.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13899" y="3817263"/>
            <a:ext cx="2449830" cy="2084546"/>
          </a:xfrm>
          <a:prstGeom prst="roundRect">
            <a:avLst>
              <a:gd name="adj" fmla="val 1468"/>
            </a:avLst>
          </a:prstGeom>
          <a:solidFill>
            <a:srgbClr val="484B51"/>
          </a:solidFill>
          <a:ln/>
        </p:spPr>
      </p:sp>
      <p:sp>
        <p:nvSpPr>
          <p:cNvPr id="9" name="Text 5"/>
          <p:cNvSpPr/>
          <p:nvPr/>
        </p:nvSpPr>
        <p:spPr>
          <a:xfrm>
            <a:off x="917853" y="4021217"/>
            <a:ext cx="204192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Instant Insights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17853" y="4449842"/>
            <a:ext cx="2041922" cy="1239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Retrieve answers from documents immediately without manual searching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3347085" y="3817263"/>
            <a:ext cx="2449830" cy="2084546"/>
          </a:xfrm>
          <a:prstGeom prst="roundRect">
            <a:avLst>
              <a:gd name="adj" fmla="val 1468"/>
            </a:avLst>
          </a:prstGeom>
          <a:solidFill>
            <a:srgbClr val="484B51"/>
          </a:solidFill>
          <a:ln/>
        </p:spPr>
      </p:sp>
      <p:sp>
        <p:nvSpPr>
          <p:cNvPr id="12" name="Text 8"/>
          <p:cNvSpPr/>
          <p:nvPr/>
        </p:nvSpPr>
        <p:spPr>
          <a:xfrm>
            <a:off x="3551039" y="4021217"/>
            <a:ext cx="204192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Zero Manual Reading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3551039" y="4768453"/>
            <a:ext cx="2041922" cy="929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processes entire document libraries on your behalf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5980271" y="3817263"/>
            <a:ext cx="2449830" cy="2084546"/>
          </a:xfrm>
          <a:prstGeom prst="roundRect">
            <a:avLst>
              <a:gd name="adj" fmla="val 1468"/>
            </a:avLst>
          </a:prstGeom>
          <a:solidFill>
            <a:srgbClr val="484B51"/>
          </a:solidFill>
          <a:ln/>
        </p:spPr>
      </p:sp>
      <p:sp>
        <p:nvSpPr>
          <p:cNvPr id="15" name="Text 11"/>
          <p:cNvSpPr/>
          <p:nvPr/>
        </p:nvSpPr>
        <p:spPr>
          <a:xfrm>
            <a:off x="6184225" y="4021217"/>
            <a:ext cx="204192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Verified Accuracy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6184225" y="4449842"/>
            <a:ext cx="2041922" cy="929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Factual outputs sourced directly from your documents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13899" y="6085165"/>
            <a:ext cx="7716202" cy="1146334"/>
          </a:xfrm>
          <a:prstGeom prst="roundRect">
            <a:avLst>
              <a:gd name="adj" fmla="val 2669"/>
            </a:avLst>
          </a:prstGeom>
          <a:solidFill>
            <a:srgbClr val="484B51"/>
          </a:solidFill>
          <a:ln/>
        </p:spPr>
      </p:sp>
      <p:sp>
        <p:nvSpPr>
          <p:cNvPr id="18" name="Text 14"/>
          <p:cNvSpPr/>
          <p:nvPr/>
        </p:nvSpPr>
        <p:spPr>
          <a:xfrm>
            <a:off x="917853" y="6289119"/>
            <a:ext cx="254960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Unified Intelligence</a:t>
            </a:r>
            <a:endParaRPr lang="en-US" sz="2000" dirty="0"/>
          </a:p>
        </p:txBody>
      </p:sp>
      <p:sp>
        <p:nvSpPr>
          <p:cNvPr id="19" name="Text 15"/>
          <p:cNvSpPr/>
          <p:nvPr/>
        </p:nvSpPr>
        <p:spPr>
          <a:xfrm>
            <a:off x="917853" y="6717744"/>
            <a:ext cx="730829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centralised system for all regulatory queries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49423" y="995958"/>
            <a:ext cx="1148120" cy="254913"/>
          </a:xfrm>
          <a:prstGeom prst="roundRect">
            <a:avLst>
              <a:gd name="adj" fmla="val 7185"/>
            </a:avLst>
          </a:prstGeom>
          <a:solidFill>
            <a:srgbClr val="4D1F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40982" y="1062395"/>
            <a:ext cx="122039" cy="1220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23981" y="1041678"/>
            <a:ext cx="782002" cy="163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2049423" y="1291947"/>
            <a:ext cx="5721787" cy="476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RAG Architecture Advantage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2049423" y="2015252"/>
            <a:ext cx="5079683" cy="816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Retrieval Augmented Generation combines the power of intelligent search with advanced AI language models. This hybrid approach ensures responses are grounded in your actual documents, not generic AI knowledge.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2049423" y="2947511"/>
            <a:ext cx="2488525" cy="1338501"/>
          </a:xfrm>
          <a:prstGeom prst="roundRect">
            <a:avLst>
              <a:gd name="adj" fmla="val 1710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24802" y="3122890"/>
            <a:ext cx="19078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Multi-Format Support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224802" y="3463885"/>
            <a:ext cx="2137767" cy="612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PDFs, Excel files, and scanned documents seamlessly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640580" y="2947511"/>
            <a:ext cx="2488525" cy="1338501"/>
          </a:xfrm>
          <a:prstGeom prst="roundRect">
            <a:avLst>
              <a:gd name="adj" fmla="val 1710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15959" y="3122890"/>
            <a:ext cx="2137767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Natural Language Queries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815959" y="3702248"/>
            <a:ext cx="2137767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Ask questions in plain English—no technical syntax required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2049423" y="4388644"/>
            <a:ext cx="2488525" cy="1100138"/>
          </a:xfrm>
          <a:prstGeom prst="roundRect">
            <a:avLst>
              <a:gd name="adj" fmla="val 208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224802" y="4564023"/>
            <a:ext cx="19078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Intelligent Retrieval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224802" y="4905018"/>
            <a:ext cx="2137767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searches across your entire document library contextually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4640580" y="4388644"/>
            <a:ext cx="2488525" cy="1100138"/>
          </a:xfrm>
          <a:prstGeom prst="roundRect">
            <a:avLst>
              <a:gd name="adj" fmla="val 208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15959" y="4564023"/>
            <a:ext cx="19078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Precise Answers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815959" y="4905018"/>
            <a:ext cx="2137767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Responses extracted directly from relevant source material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2049423" y="5604272"/>
            <a:ext cx="5079683" cy="717709"/>
          </a:xfrm>
          <a:prstGeom prst="roundRect">
            <a:avLst>
              <a:gd name="adj" fmla="val 3190"/>
            </a:avLst>
          </a:prstGeom>
          <a:solidFill>
            <a:srgbClr val="4D1F00"/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42" y="5813822"/>
            <a:ext cx="190738" cy="152519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2545199" y="5745004"/>
            <a:ext cx="4431387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 query: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"Show me all repeated FDA observations from the last three inspections related to equipment qualification"</a:t>
            </a:r>
            <a:endParaRPr lang="en-US" sz="1200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915" y="2038350"/>
            <a:ext cx="5079683" cy="50796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43839" y="430768"/>
            <a:ext cx="1201936" cy="248960"/>
          </a:xfrm>
          <a:prstGeom prst="roundRect">
            <a:avLst>
              <a:gd name="adj" fmla="val 7225"/>
            </a:avLst>
          </a:prstGeom>
          <a:solidFill>
            <a:srgbClr val="4D1F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33732" y="495300"/>
            <a:ext cx="119896" cy="1198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3516" y="475655"/>
            <a:ext cx="842367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IT WORKS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143839" y="719257"/>
            <a:ext cx="4614386" cy="46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RAG Technology Simplified</a:t>
            </a:r>
            <a:endParaRPr lang="en-US" sz="2950" dirty="0"/>
          </a:p>
        </p:txBody>
      </p:sp>
      <p:sp>
        <p:nvSpPr>
          <p:cNvPr id="6" name="Text 3"/>
          <p:cNvSpPr/>
          <p:nvPr/>
        </p:nvSpPr>
        <p:spPr>
          <a:xfrm>
            <a:off x="2143839" y="1336000"/>
            <a:ext cx="10342721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intelligent process behind accurate document retrieval and response generation.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39" y="1646396"/>
            <a:ext cx="10342721" cy="45402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8331" y="4956869"/>
            <a:ext cx="1812996" cy="28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Upload &amp; Index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898331" y="5316728"/>
            <a:ext cx="1812996" cy="372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documents and create vectors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8988667" y="4606970"/>
            <a:ext cx="1812996" cy="560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Answer Generation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8988667" y="5246998"/>
            <a:ext cx="1812996" cy="372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composes accurate responses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6458441" y="2122505"/>
            <a:ext cx="1812996" cy="28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Vector Search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458441" y="2482365"/>
            <a:ext cx="1812996" cy="372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Retrieve relevant content quickly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143839" y="6297930"/>
            <a:ext cx="10342721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Unlike traditional AI that guesses answers, RAG finds the relevant text first, then constructs responses based exclusively on that verified content—ensuring factual accuracy and eliminating hallucinations.</a:t>
            </a:r>
            <a:endParaRPr lang="en-US" sz="1150" dirty="0"/>
          </a:p>
        </p:txBody>
      </p:sp>
      <p:sp>
        <p:nvSpPr>
          <p:cNvPr id="15" name="Shape 11"/>
          <p:cNvSpPr/>
          <p:nvPr/>
        </p:nvSpPr>
        <p:spPr>
          <a:xfrm>
            <a:off x="2143839" y="6807398"/>
            <a:ext cx="10342721" cy="991314"/>
          </a:xfrm>
          <a:prstGeom prst="roundRect">
            <a:avLst>
              <a:gd name="adj" fmla="val 2268"/>
            </a:avLst>
          </a:prstGeom>
          <a:solidFill>
            <a:srgbClr val="484B51"/>
          </a:solidFill>
          <a:ln/>
        </p:spPr>
      </p:sp>
      <p:sp>
        <p:nvSpPr>
          <p:cNvPr id="16" name="Shape 12"/>
          <p:cNvSpPr/>
          <p:nvPr/>
        </p:nvSpPr>
        <p:spPr>
          <a:xfrm>
            <a:off x="2143839" y="6807398"/>
            <a:ext cx="3447574" cy="991314"/>
          </a:xfrm>
          <a:prstGeom prst="roundRect">
            <a:avLst>
              <a:gd name="adj" fmla="val 2268"/>
            </a:avLst>
          </a:prstGeom>
          <a:solidFill>
            <a:srgbClr val="484B51"/>
          </a:solidFill>
          <a:ln/>
        </p:spPr>
      </p:sp>
      <p:sp>
        <p:nvSpPr>
          <p:cNvPr id="17" name="Text 13"/>
          <p:cNvSpPr/>
          <p:nvPr/>
        </p:nvSpPr>
        <p:spPr>
          <a:xfrm>
            <a:off x="2293620" y="6957179"/>
            <a:ext cx="1873687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Retrieval First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2293620" y="7250787"/>
            <a:ext cx="3148012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relevant document sections using semantic search</a:t>
            </a:r>
            <a:endParaRPr lang="en-US" sz="1150" dirty="0"/>
          </a:p>
        </p:txBody>
      </p:sp>
      <p:sp>
        <p:nvSpPr>
          <p:cNvPr id="19" name="Shape 15"/>
          <p:cNvSpPr/>
          <p:nvPr/>
        </p:nvSpPr>
        <p:spPr>
          <a:xfrm>
            <a:off x="5591413" y="6807398"/>
            <a:ext cx="3447574" cy="991314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20" name="Shape 16"/>
          <p:cNvSpPr/>
          <p:nvPr/>
        </p:nvSpPr>
        <p:spPr>
          <a:xfrm>
            <a:off x="5591413" y="6807398"/>
            <a:ext cx="15240" cy="991314"/>
          </a:xfrm>
          <a:prstGeom prst="roundRect">
            <a:avLst>
              <a:gd name="adj" fmla="val 147535"/>
            </a:avLst>
          </a:prstGeom>
          <a:solidFill>
            <a:srgbClr val="61646A"/>
          </a:solidFill>
          <a:ln/>
        </p:spPr>
      </p:sp>
      <p:sp>
        <p:nvSpPr>
          <p:cNvPr id="21" name="Text 17"/>
          <p:cNvSpPr/>
          <p:nvPr/>
        </p:nvSpPr>
        <p:spPr>
          <a:xfrm>
            <a:off x="5741194" y="6957179"/>
            <a:ext cx="1873687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Context-Aware</a:t>
            </a:r>
            <a:endParaRPr lang="en-US" sz="1450" dirty="0"/>
          </a:p>
        </p:txBody>
      </p:sp>
      <p:sp>
        <p:nvSpPr>
          <p:cNvPr id="22" name="Text 18"/>
          <p:cNvSpPr/>
          <p:nvPr/>
        </p:nvSpPr>
        <p:spPr>
          <a:xfrm>
            <a:off x="5741194" y="7250787"/>
            <a:ext cx="3148012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Understands relationships between regulatory concepts</a:t>
            </a:r>
            <a:endParaRPr lang="en-US" sz="1150" dirty="0"/>
          </a:p>
        </p:txBody>
      </p:sp>
      <p:sp>
        <p:nvSpPr>
          <p:cNvPr id="23" name="Shape 19"/>
          <p:cNvSpPr/>
          <p:nvPr/>
        </p:nvSpPr>
        <p:spPr>
          <a:xfrm>
            <a:off x="9038987" y="6807398"/>
            <a:ext cx="3447574" cy="991314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24" name="Shape 20"/>
          <p:cNvSpPr/>
          <p:nvPr/>
        </p:nvSpPr>
        <p:spPr>
          <a:xfrm>
            <a:off x="9038987" y="6807398"/>
            <a:ext cx="15240" cy="991314"/>
          </a:xfrm>
          <a:prstGeom prst="roundRect">
            <a:avLst>
              <a:gd name="adj" fmla="val 147535"/>
            </a:avLst>
          </a:prstGeom>
          <a:solidFill>
            <a:srgbClr val="61646A"/>
          </a:solidFill>
          <a:ln/>
        </p:spPr>
      </p:sp>
      <p:sp>
        <p:nvSpPr>
          <p:cNvPr id="25" name="Text 21"/>
          <p:cNvSpPr/>
          <p:nvPr/>
        </p:nvSpPr>
        <p:spPr>
          <a:xfrm>
            <a:off x="9188768" y="6957179"/>
            <a:ext cx="1873687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Source-Grounded</a:t>
            </a:r>
            <a:endParaRPr lang="en-US" sz="1450" dirty="0"/>
          </a:p>
        </p:txBody>
      </p:sp>
      <p:sp>
        <p:nvSpPr>
          <p:cNvPr id="26" name="Text 22"/>
          <p:cNvSpPr/>
          <p:nvPr/>
        </p:nvSpPr>
        <p:spPr>
          <a:xfrm>
            <a:off x="9188768" y="7250787"/>
            <a:ext cx="3148012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answer includes document references for verification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4733" y="678180"/>
            <a:ext cx="1215866" cy="377428"/>
          </a:xfrm>
          <a:prstGeom prst="roundRect">
            <a:avLst>
              <a:gd name="adj" fmla="val 6584"/>
            </a:avLst>
          </a:prstGeom>
          <a:solidFill>
            <a:srgbClr val="4D1F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8916" y="784027"/>
            <a:ext cx="165616" cy="1656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7280" y="740212"/>
            <a:ext cx="719137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4733" y="1131213"/>
            <a:ext cx="6991350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End-to-End System Workflow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724733" y="2061805"/>
            <a:ext cx="20705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4733" y="2390775"/>
            <a:ext cx="64959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8" name="Text 5"/>
          <p:cNvSpPr/>
          <p:nvPr/>
        </p:nvSpPr>
        <p:spPr>
          <a:xfrm>
            <a:off x="724733" y="2539960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 Upload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24733" y="2976801"/>
            <a:ext cx="6495931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upload FDA reports, inspection documents, and compliance files to the secure platform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09617" y="2061805"/>
            <a:ext cx="20705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09617" y="2390775"/>
            <a:ext cx="6496050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2" name="Text 9"/>
          <p:cNvSpPr/>
          <p:nvPr/>
        </p:nvSpPr>
        <p:spPr>
          <a:xfrm>
            <a:off x="7409617" y="2539960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Intelligent Extraction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409617" y="2976801"/>
            <a:ext cx="649605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OCR and text processing extract content from PDFs, including scanned documents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4733" y="3954661"/>
            <a:ext cx="20705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24733" y="4283631"/>
            <a:ext cx="64959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6" name="Text 13"/>
          <p:cNvSpPr/>
          <p:nvPr/>
        </p:nvSpPr>
        <p:spPr>
          <a:xfrm>
            <a:off x="724733" y="4432816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Vector Indexing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24733" y="4869656"/>
            <a:ext cx="6495931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is processed into semantic embeddings and stored in an optimised vector database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409617" y="3954661"/>
            <a:ext cx="20705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409617" y="4283631"/>
            <a:ext cx="6496050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0" name="Text 17"/>
          <p:cNvSpPr/>
          <p:nvPr/>
        </p:nvSpPr>
        <p:spPr>
          <a:xfrm>
            <a:off x="7409617" y="4432816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Natural Query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409617" y="4869656"/>
            <a:ext cx="649605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Compliance officers ask questions in plain English through an intuitive interface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24733" y="5847517"/>
            <a:ext cx="20705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24733" y="6176486"/>
            <a:ext cx="6495931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4" name="Text 21"/>
          <p:cNvSpPr/>
          <p:nvPr/>
        </p:nvSpPr>
        <p:spPr>
          <a:xfrm>
            <a:off x="724733" y="6325672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Smart Retrieval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724733" y="6762512"/>
            <a:ext cx="6495931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identifies and retrieves the most relevant document sections based on semantic meaning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409617" y="5847517"/>
            <a:ext cx="207050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409617" y="6176486"/>
            <a:ext cx="6496050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8" name="Text 25"/>
          <p:cNvSpPr/>
          <p:nvPr/>
        </p:nvSpPr>
        <p:spPr>
          <a:xfrm>
            <a:off x="7409617" y="6325672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Verified Response</a:t>
            </a:r>
            <a:endParaRPr lang="en-US" sz="2000" dirty="0"/>
          </a:p>
        </p:txBody>
      </p:sp>
      <p:sp>
        <p:nvSpPr>
          <p:cNvPr id="29" name="Text 26"/>
          <p:cNvSpPr/>
          <p:nvPr/>
        </p:nvSpPr>
        <p:spPr>
          <a:xfrm>
            <a:off x="7409617" y="6762512"/>
            <a:ext cx="649605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generates accurate answers with source citations, enabling immediate verification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14682" y="1101447"/>
            <a:ext cx="1092637" cy="244793"/>
          </a:xfrm>
          <a:prstGeom prst="roundRect">
            <a:avLst>
              <a:gd name="adj" fmla="val 7247"/>
            </a:avLst>
          </a:prstGeom>
          <a:solidFill>
            <a:srgbClr val="4D1F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03383" y="1164669"/>
            <a:ext cx="118229" cy="118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80667" y="1145738"/>
            <a:ext cx="737949" cy="156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CAPABILITIES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214682" y="1384697"/>
            <a:ext cx="5900976" cy="461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Comprehensive Technical Features</a:t>
            </a:r>
            <a:endParaRPr lang="en-US" sz="2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682" y="2099429"/>
            <a:ext cx="4920258" cy="49202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3081" y="2077760"/>
            <a:ext cx="4920258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for the demanding requirements of regulated industries, combining cutting-edge AI with practical usability.</a:t>
            </a:r>
            <a:endParaRPr lang="en-US" sz="1150" dirty="0"/>
          </a:p>
        </p:txBody>
      </p:sp>
      <p:sp>
        <p:nvSpPr>
          <p:cNvPr id="8" name="Shape 4"/>
          <p:cNvSpPr/>
          <p:nvPr/>
        </p:nvSpPr>
        <p:spPr>
          <a:xfrm>
            <a:off x="7503081" y="2576870"/>
            <a:ext cx="332542" cy="332542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9" name="Text 5"/>
          <p:cNvSpPr/>
          <p:nvPr/>
        </p:nvSpPr>
        <p:spPr>
          <a:xfrm>
            <a:off x="7931944" y="2627590"/>
            <a:ext cx="2432566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Universal Document Support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931944" y="2954893"/>
            <a:ext cx="4491395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Processes scanned PDFs, digital documents, and spreadsheets with equal accuracy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7503081" y="3538299"/>
            <a:ext cx="332542" cy="332542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12" name="Text 8"/>
          <p:cNvSpPr/>
          <p:nvPr/>
        </p:nvSpPr>
        <p:spPr>
          <a:xfrm>
            <a:off x="7931944" y="3589020"/>
            <a:ext cx="1847969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Batch Processing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931944" y="3916323"/>
            <a:ext cx="449139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multiple files simultaneously for efficient library building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7503081" y="4304348"/>
            <a:ext cx="332542" cy="332542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15" name="Text 11"/>
          <p:cNvSpPr/>
          <p:nvPr/>
        </p:nvSpPr>
        <p:spPr>
          <a:xfrm>
            <a:off x="7931944" y="4355068"/>
            <a:ext cx="2251829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Rapid Search Performance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7931944" y="4682371"/>
            <a:ext cx="449139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Sub-second query responses across thousands of pages</a:t>
            </a:r>
            <a:endParaRPr lang="en-US" sz="1150" dirty="0"/>
          </a:p>
        </p:txBody>
      </p:sp>
      <p:sp>
        <p:nvSpPr>
          <p:cNvPr id="17" name="Shape 13"/>
          <p:cNvSpPr/>
          <p:nvPr/>
        </p:nvSpPr>
        <p:spPr>
          <a:xfrm>
            <a:off x="7503081" y="5070396"/>
            <a:ext cx="332542" cy="332542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18" name="Text 14"/>
          <p:cNvSpPr/>
          <p:nvPr/>
        </p:nvSpPr>
        <p:spPr>
          <a:xfrm>
            <a:off x="7931944" y="5121116"/>
            <a:ext cx="1847969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Precision Accuracy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7931944" y="5448419"/>
            <a:ext cx="449139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Source-verified responses with document references</a:t>
            </a:r>
            <a:endParaRPr lang="en-US" sz="1150" dirty="0"/>
          </a:p>
        </p:txBody>
      </p:sp>
      <p:sp>
        <p:nvSpPr>
          <p:cNvPr id="20" name="Shape 16"/>
          <p:cNvSpPr/>
          <p:nvPr/>
        </p:nvSpPr>
        <p:spPr>
          <a:xfrm>
            <a:off x="7503081" y="5836444"/>
            <a:ext cx="332542" cy="332542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21" name="Text 17"/>
          <p:cNvSpPr/>
          <p:nvPr/>
        </p:nvSpPr>
        <p:spPr>
          <a:xfrm>
            <a:off x="7931944" y="5887164"/>
            <a:ext cx="1847969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Intuitive Interface</a:t>
            </a:r>
            <a:endParaRPr lang="en-US" sz="1450" dirty="0"/>
          </a:p>
        </p:txBody>
      </p:sp>
      <p:sp>
        <p:nvSpPr>
          <p:cNvPr id="22" name="Text 18"/>
          <p:cNvSpPr/>
          <p:nvPr/>
        </p:nvSpPr>
        <p:spPr>
          <a:xfrm>
            <a:off x="7931944" y="6214467"/>
            <a:ext cx="4491395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technical expertise required—designed for compliance professionals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90593" y="633770"/>
            <a:ext cx="1438870" cy="264557"/>
          </a:xfrm>
          <a:prstGeom prst="roundRect">
            <a:avLst>
              <a:gd name="adj" fmla="val 7132"/>
            </a:avLst>
          </a:prstGeom>
          <a:solidFill>
            <a:srgbClr val="4D1F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84891" y="703183"/>
            <a:ext cx="125730" cy="1257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73486" y="680918"/>
            <a:ext cx="1061680" cy="170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IMPACT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1890593" y="941903"/>
            <a:ext cx="5905262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Measurable Operational Benefits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890593" y="1596747"/>
            <a:ext cx="10849213" cy="213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 your compliance operations with quantifiable improvements in speed, accuracy, and risk management.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93" y="1932265"/>
            <a:ext cx="1513761" cy="15137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0593" y="3582233"/>
            <a:ext cx="2053352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Dramatic Time Savings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890593" y="3893225"/>
            <a:ext cx="2610088" cy="639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document review time from hours to minutes—freeing experts for strategic work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89" y="1932265"/>
            <a:ext cx="1513880" cy="15138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36889" y="3582353"/>
            <a:ext cx="1965365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Accelerated Audits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4636889" y="3893344"/>
            <a:ext cx="2610207" cy="639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Respond to audit queries instantly with comprehensive, sourced answers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304" y="1932265"/>
            <a:ext cx="1513761" cy="151376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83304" y="3582233"/>
            <a:ext cx="2610088" cy="4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Enhanced Compliance Tracking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7383304" y="4138851"/>
            <a:ext cx="2610088" cy="639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observations, CAPA, and trends across multiple inspections effortlessly</a:t>
            </a:r>
            <a:endParaRPr lang="en-US" sz="12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9599" y="1932265"/>
            <a:ext cx="1513880" cy="151388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129599" y="3582353"/>
            <a:ext cx="1982867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Reduced Human Error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0129599" y="3893344"/>
            <a:ext cx="2610207" cy="639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 oversight risks with systematic, AI-powered document analysis</a:t>
            </a:r>
            <a:endParaRPr lang="en-US" sz="12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0593" y="4995743"/>
            <a:ext cx="1513761" cy="151376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890593" y="6645712"/>
            <a:ext cx="2060257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Rapid Decision-Making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1890593" y="6956703"/>
            <a:ext cx="2610088" cy="639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critical information immediately to support time-sensitive compliance decisions</a:t>
            </a:r>
            <a:endParaRPr lang="en-US" sz="120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6889" y="4995743"/>
            <a:ext cx="1513880" cy="151388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636889" y="6645831"/>
            <a:ext cx="1965365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Infinite Scalability</a:t>
            </a:r>
            <a:endParaRPr lang="en-US" sz="1500" dirty="0"/>
          </a:p>
        </p:txBody>
      </p:sp>
      <p:sp>
        <p:nvSpPr>
          <p:cNvPr id="24" name="Text 15"/>
          <p:cNvSpPr/>
          <p:nvPr/>
        </p:nvSpPr>
        <p:spPr>
          <a:xfrm>
            <a:off x="4636889" y="6956822"/>
            <a:ext cx="2610207" cy="639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growing document volumes without proportional increases in resources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25033" y="1369457"/>
            <a:ext cx="955000" cy="192167"/>
          </a:xfrm>
          <a:prstGeom prst="roundRect">
            <a:avLst>
              <a:gd name="adj" fmla="val 7584"/>
            </a:avLst>
          </a:prstGeom>
          <a:solidFill>
            <a:srgbClr val="4D1F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197900" y="1416963"/>
            <a:ext cx="97155" cy="971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43632" y="1405890"/>
            <a:ext cx="663535" cy="119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APPLICATIONS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3125033" y="1587579"/>
            <a:ext cx="3056453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Real-World Use Cases</a:t>
            </a:r>
            <a:endParaRPr lang="en-US" sz="2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033" y="2137648"/>
            <a:ext cx="4042053" cy="40420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0934" y="2123003"/>
            <a:ext cx="4042053" cy="29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Deployed across critical compliance functions to deliver immediate operational value and risk reduction.</a:t>
            </a:r>
            <a:endParaRPr lang="en-US" sz="950" dirty="0"/>
          </a:p>
        </p:txBody>
      </p:sp>
      <p:sp>
        <p:nvSpPr>
          <p:cNvPr id="8" name="Shape 4"/>
          <p:cNvSpPr/>
          <p:nvPr/>
        </p:nvSpPr>
        <p:spPr>
          <a:xfrm>
            <a:off x="7470934" y="2676406"/>
            <a:ext cx="1988463" cy="1291233"/>
          </a:xfrm>
          <a:prstGeom prst="roundRect">
            <a:avLst>
              <a:gd name="adj" fmla="val 5665"/>
            </a:avLst>
          </a:prstGeom>
          <a:solidFill>
            <a:srgbClr val="292C32"/>
          </a:solidFill>
          <a:ln/>
        </p:spPr>
      </p:sp>
      <p:sp>
        <p:nvSpPr>
          <p:cNvPr id="9" name="Shape 5"/>
          <p:cNvSpPr/>
          <p:nvPr/>
        </p:nvSpPr>
        <p:spPr>
          <a:xfrm>
            <a:off x="7470934" y="2661166"/>
            <a:ext cx="1988463" cy="60960"/>
          </a:xfrm>
          <a:prstGeom prst="roundRect">
            <a:avLst>
              <a:gd name="adj" fmla="val 29886"/>
            </a:avLst>
          </a:prstGeom>
          <a:solidFill>
            <a:srgbClr val="FFBC8F"/>
          </a:solidFill>
          <a:ln/>
        </p:spPr>
      </p:sp>
      <p:sp>
        <p:nvSpPr>
          <p:cNvPr id="10" name="Shape 6"/>
          <p:cNvSpPr/>
          <p:nvPr/>
        </p:nvSpPr>
        <p:spPr>
          <a:xfrm>
            <a:off x="8282940" y="2494240"/>
            <a:ext cx="364331" cy="364331"/>
          </a:xfrm>
          <a:prstGeom prst="roundRect">
            <a:avLst>
              <a:gd name="adj" fmla="val 250981"/>
            </a:avLst>
          </a:prstGeom>
          <a:solidFill>
            <a:srgbClr val="FFBC8F"/>
          </a:solidFill>
          <a:ln/>
        </p:spPr>
      </p:sp>
      <p:sp>
        <p:nvSpPr>
          <p:cNvPr id="11" name="Text 7"/>
          <p:cNvSpPr/>
          <p:nvPr/>
        </p:nvSpPr>
        <p:spPr>
          <a:xfrm>
            <a:off x="8392239" y="2585323"/>
            <a:ext cx="14573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607618" y="2980015"/>
            <a:ext cx="1684377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FDA Inspection Analysis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7607618" y="3234690"/>
            <a:ext cx="1715095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Rapidly extract insights from Form 483s and inspection reports to identify patterns and prepare responses</a:t>
            </a:r>
            <a:endParaRPr lang="en-US" sz="950" dirty="0"/>
          </a:p>
        </p:txBody>
      </p:sp>
      <p:sp>
        <p:nvSpPr>
          <p:cNvPr id="14" name="Shape 10"/>
          <p:cNvSpPr/>
          <p:nvPr/>
        </p:nvSpPr>
        <p:spPr>
          <a:xfrm>
            <a:off x="9524405" y="2676406"/>
            <a:ext cx="1988582" cy="1291233"/>
          </a:xfrm>
          <a:prstGeom prst="roundRect">
            <a:avLst>
              <a:gd name="adj" fmla="val 5665"/>
            </a:avLst>
          </a:prstGeom>
          <a:solidFill>
            <a:srgbClr val="292C32"/>
          </a:solidFill>
          <a:ln/>
        </p:spPr>
      </p:sp>
      <p:sp>
        <p:nvSpPr>
          <p:cNvPr id="15" name="Shape 11"/>
          <p:cNvSpPr/>
          <p:nvPr/>
        </p:nvSpPr>
        <p:spPr>
          <a:xfrm>
            <a:off x="9524405" y="2661166"/>
            <a:ext cx="1988582" cy="60960"/>
          </a:xfrm>
          <a:prstGeom prst="roundRect">
            <a:avLst>
              <a:gd name="adj" fmla="val 29886"/>
            </a:avLst>
          </a:prstGeom>
          <a:solidFill>
            <a:srgbClr val="FFBC8F"/>
          </a:solidFill>
          <a:ln/>
        </p:spPr>
      </p:sp>
      <p:sp>
        <p:nvSpPr>
          <p:cNvPr id="16" name="Shape 12"/>
          <p:cNvSpPr/>
          <p:nvPr/>
        </p:nvSpPr>
        <p:spPr>
          <a:xfrm>
            <a:off x="10336530" y="2494240"/>
            <a:ext cx="364331" cy="364331"/>
          </a:xfrm>
          <a:prstGeom prst="roundRect">
            <a:avLst>
              <a:gd name="adj" fmla="val 250981"/>
            </a:avLst>
          </a:prstGeom>
          <a:solidFill>
            <a:srgbClr val="FFBC8F"/>
          </a:solidFill>
          <a:ln/>
        </p:spPr>
      </p:sp>
      <p:sp>
        <p:nvSpPr>
          <p:cNvPr id="17" name="Text 13"/>
          <p:cNvSpPr/>
          <p:nvPr/>
        </p:nvSpPr>
        <p:spPr>
          <a:xfrm>
            <a:off x="10445829" y="2585323"/>
            <a:ext cx="14573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9661088" y="2980015"/>
            <a:ext cx="1518166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CAPA Monitoring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9661088" y="3234690"/>
            <a:ext cx="1715214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corrective and preventive action effectiveness across multiple sites and time periods</a:t>
            </a:r>
            <a:endParaRPr lang="en-US" sz="950" dirty="0"/>
          </a:p>
        </p:txBody>
      </p:sp>
      <p:sp>
        <p:nvSpPr>
          <p:cNvPr id="20" name="Shape 16"/>
          <p:cNvSpPr/>
          <p:nvPr/>
        </p:nvSpPr>
        <p:spPr>
          <a:xfrm>
            <a:off x="7470934" y="4214813"/>
            <a:ext cx="1988463" cy="1331833"/>
          </a:xfrm>
          <a:prstGeom prst="roundRect">
            <a:avLst>
              <a:gd name="adj" fmla="val 5493"/>
            </a:avLst>
          </a:prstGeom>
          <a:solidFill>
            <a:srgbClr val="292C32"/>
          </a:solidFill>
          <a:ln/>
        </p:spPr>
      </p:sp>
      <p:sp>
        <p:nvSpPr>
          <p:cNvPr id="21" name="Shape 17"/>
          <p:cNvSpPr/>
          <p:nvPr/>
        </p:nvSpPr>
        <p:spPr>
          <a:xfrm>
            <a:off x="7470934" y="4199573"/>
            <a:ext cx="1988463" cy="60960"/>
          </a:xfrm>
          <a:prstGeom prst="roundRect">
            <a:avLst>
              <a:gd name="adj" fmla="val 29886"/>
            </a:avLst>
          </a:prstGeom>
          <a:solidFill>
            <a:srgbClr val="FFBC8F"/>
          </a:solidFill>
          <a:ln/>
        </p:spPr>
      </p:sp>
      <p:sp>
        <p:nvSpPr>
          <p:cNvPr id="22" name="Shape 18"/>
          <p:cNvSpPr/>
          <p:nvPr/>
        </p:nvSpPr>
        <p:spPr>
          <a:xfrm>
            <a:off x="8282940" y="4032647"/>
            <a:ext cx="364331" cy="364331"/>
          </a:xfrm>
          <a:prstGeom prst="roundRect">
            <a:avLst>
              <a:gd name="adj" fmla="val 250981"/>
            </a:avLst>
          </a:prstGeom>
          <a:solidFill>
            <a:srgbClr val="FFBC8F"/>
          </a:solidFill>
          <a:ln/>
        </p:spPr>
      </p:sp>
      <p:sp>
        <p:nvSpPr>
          <p:cNvPr id="23" name="Text 19"/>
          <p:cNvSpPr/>
          <p:nvPr/>
        </p:nvSpPr>
        <p:spPr>
          <a:xfrm>
            <a:off x="8392239" y="4123730"/>
            <a:ext cx="14573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7607618" y="4518422"/>
            <a:ext cx="1715095" cy="37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Observation Trend Analysis</a:t>
            </a:r>
            <a:endParaRPr lang="en-US" sz="1150" dirty="0"/>
          </a:p>
        </p:txBody>
      </p:sp>
      <p:sp>
        <p:nvSpPr>
          <p:cNvPr id="25" name="Text 21"/>
          <p:cNvSpPr/>
          <p:nvPr/>
        </p:nvSpPr>
        <p:spPr>
          <a:xfrm>
            <a:off x="7607618" y="4962763"/>
            <a:ext cx="1715095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recurring citations and systemic issues before they escalate to warning letters</a:t>
            </a:r>
            <a:endParaRPr lang="en-US" sz="950" dirty="0"/>
          </a:p>
        </p:txBody>
      </p:sp>
      <p:sp>
        <p:nvSpPr>
          <p:cNvPr id="26" name="Shape 22"/>
          <p:cNvSpPr/>
          <p:nvPr/>
        </p:nvSpPr>
        <p:spPr>
          <a:xfrm>
            <a:off x="9524405" y="4214813"/>
            <a:ext cx="1988582" cy="1331833"/>
          </a:xfrm>
          <a:prstGeom prst="roundRect">
            <a:avLst>
              <a:gd name="adj" fmla="val 5493"/>
            </a:avLst>
          </a:prstGeom>
          <a:solidFill>
            <a:srgbClr val="292C32"/>
          </a:solidFill>
          <a:ln/>
        </p:spPr>
      </p:sp>
      <p:sp>
        <p:nvSpPr>
          <p:cNvPr id="27" name="Shape 23"/>
          <p:cNvSpPr/>
          <p:nvPr/>
        </p:nvSpPr>
        <p:spPr>
          <a:xfrm>
            <a:off x="9524405" y="4199573"/>
            <a:ext cx="1988582" cy="60960"/>
          </a:xfrm>
          <a:prstGeom prst="roundRect">
            <a:avLst>
              <a:gd name="adj" fmla="val 29886"/>
            </a:avLst>
          </a:prstGeom>
          <a:solidFill>
            <a:srgbClr val="FFBC8F"/>
          </a:solidFill>
          <a:ln/>
        </p:spPr>
      </p:sp>
      <p:sp>
        <p:nvSpPr>
          <p:cNvPr id="28" name="Shape 24"/>
          <p:cNvSpPr/>
          <p:nvPr/>
        </p:nvSpPr>
        <p:spPr>
          <a:xfrm>
            <a:off x="10336530" y="4032647"/>
            <a:ext cx="364331" cy="364331"/>
          </a:xfrm>
          <a:prstGeom prst="roundRect">
            <a:avLst>
              <a:gd name="adj" fmla="val 250981"/>
            </a:avLst>
          </a:prstGeom>
          <a:solidFill>
            <a:srgbClr val="FFBC8F"/>
          </a:solidFill>
          <a:ln/>
        </p:spPr>
      </p:sp>
      <p:sp>
        <p:nvSpPr>
          <p:cNvPr id="29" name="Text 25"/>
          <p:cNvSpPr/>
          <p:nvPr/>
        </p:nvSpPr>
        <p:spPr>
          <a:xfrm>
            <a:off x="10445829" y="4123730"/>
            <a:ext cx="14573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100" dirty="0"/>
          </a:p>
        </p:txBody>
      </p:sp>
      <p:sp>
        <p:nvSpPr>
          <p:cNvPr id="30" name="Text 26"/>
          <p:cNvSpPr/>
          <p:nvPr/>
        </p:nvSpPr>
        <p:spPr>
          <a:xfrm>
            <a:off x="9661088" y="4518422"/>
            <a:ext cx="1536144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Compliance Reporting</a:t>
            </a:r>
            <a:endParaRPr lang="en-US" sz="1150" dirty="0"/>
          </a:p>
        </p:txBody>
      </p:sp>
      <p:sp>
        <p:nvSpPr>
          <p:cNvPr id="31" name="Text 27"/>
          <p:cNvSpPr/>
          <p:nvPr/>
        </p:nvSpPr>
        <p:spPr>
          <a:xfrm>
            <a:off x="9661088" y="4773097"/>
            <a:ext cx="1715214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comprehensive summaries and executive reports from document libraries instantly</a:t>
            </a:r>
            <a:endParaRPr lang="en-US" sz="950" dirty="0"/>
          </a:p>
        </p:txBody>
      </p:sp>
      <p:sp>
        <p:nvSpPr>
          <p:cNvPr id="32" name="Shape 28"/>
          <p:cNvSpPr/>
          <p:nvPr/>
        </p:nvSpPr>
        <p:spPr>
          <a:xfrm>
            <a:off x="7470934" y="5793819"/>
            <a:ext cx="4042053" cy="993100"/>
          </a:xfrm>
          <a:prstGeom prst="roundRect">
            <a:avLst>
              <a:gd name="adj" fmla="val 7366"/>
            </a:avLst>
          </a:prstGeom>
          <a:solidFill>
            <a:srgbClr val="292C32"/>
          </a:solidFill>
          <a:ln/>
        </p:spPr>
      </p:sp>
      <p:sp>
        <p:nvSpPr>
          <p:cNvPr id="33" name="Shape 29"/>
          <p:cNvSpPr/>
          <p:nvPr/>
        </p:nvSpPr>
        <p:spPr>
          <a:xfrm>
            <a:off x="7470934" y="5778579"/>
            <a:ext cx="4042053" cy="60960"/>
          </a:xfrm>
          <a:prstGeom prst="roundRect">
            <a:avLst>
              <a:gd name="adj" fmla="val 29886"/>
            </a:avLst>
          </a:prstGeom>
          <a:solidFill>
            <a:srgbClr val="FFBC8F"/>
          </a:solidFill>
          <a:ln/>
        </p:spPr>
      </p:sp>
      <p:sp>
        <p:nvSpPr>
          <p:cNvPr id="34" name="Shape 30"/>
          <p:cNvSpPr/>
          <p:nvPr/>
        </p:nvSpPr>
        <p:spPr>
          <a:xfrm>
            <a:off x="9309735" y="5611654"/>
            <a:ext cx="364331" cy="364331"/>
          </a:xfrm>
          <a:prstGeom prst="roundRect">
            <a:avLst>
              <a:gd name="adj" fmla="val 250981"/>
            </a:avLst>
          </a:prstGeom>
          <a:solidFill>
            <a:srgbClr val="FFBC8F"/>
          </a:solidFill>
          <a:ln/>
        </p:spPr>
      </p:sp>
      <p:sp>
        <p:nvSpPr>
          <p:cNvPr id="35" name="Text 31"/>
          <p:cNvSpPr/>
          <p:nvPr/>
        </p:nvSpPr>
        <p:spPr>
          <a:xfrm>
            <a:off x="9419034" y="5702737"/>
            <a:ext cx="14573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1100" dirty="0"/>
          </a:p>
        </p:txBody>
      </p:sp>
      <p:sp>
        <p:nvSpPr>
          <p:cNvPr id="36" name="Text 32"/>
          <p:cNvSpPr/>
          <p:nvPr/>
        </p:nvSpPr>
        <p:spPr>
          <a:xfrm>
            <a:off x="7607618" y="6097429"/>
            <a:ext cx="1518166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Risk Identification</a:t>
            </a:r>
            <a:endParaRPr lang="en-US" sz="1150" dirty="0"/>
          </a:p>
        </p:txBody>
      </p:sp>
      <p:sp>
        <p:nvSpPr>
          <p:cNvPr id="37" name="Text 33"/>
          <p:cNvSpPr/>
          <p:nvPr/>
        </p:nvSpPr>
        <p:spPr>
          <a:xfrm>
            <a:off x="7607618" y="6352103"/>
            <a:ext cx="3768685" cy="29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Proactively surface potential compliance gaps by analysing historical inspection data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2026-01-27T06:50:25Z</dcterms:created>
  <dcterms:modified xsi:type="dcterms:W3CDTF">2026-01-27T06:50:25Z</dcterms:modified>
</cp:coreProperties>
</file>